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5" r:id="rId4"/>
    <p:sldId id="266" r:id="rId5"/>
    <p:sldId id="267" r:id="rId6"/>
    <p:sldId id="284" r:id="rId7"/>
    <p:sldId id="271" r:id="rId8"/>
    <p:sldId id="278" r:id="rId9"/>
    <p:sldId id="285" r:id="rId10"/>
    <p:sldId id="269" r:id="rId11"/>
    <p:sldId id="279" r:id="rId12"/>
    <p:sldId id="286" r:id="rId13"/>
    <p:sldId id="270" r:id="rId14"/>
    <p:sldId id="280" r:id="rId15"/>
    <p:sldId id="287" r:id="rId16"/>
    <p:sldId id="272" r:id="rId17"/>
    <p:sldId id="281" r:id="rId18"/>
    <p:sldId id="288" r:id="rId19"/>
    <p:sldId id="273" r:id="rId20"/>
    <p:sldId id="282" r:id="rId21"/>
    <p:sldId id="289" r:id="rId22"/>
    <p:sldId id="274" r:id="rId23"/>
    <p:sldId id="283" r:id="rId24"/>
    <p:sldId id="268" r:id="rId25"/>
  </p:sldIdLst>
  <p:sldSz cx="20104100" cy="11309350"/>
  <p:notesSz cx="20104100" cy="11309350"/>
  <p:embeddedFontLst>
    <p:embeddedFont>
      <p:font typeface="Druk Cyr" charset="-5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eueMachina-Medium" panose="020B0604020202020204" charset="-52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>
        <p:scale>
          <a:sx n="30" d="100"/>
          <a:sy n="30" d="100"/>
        </p:scale>
        <p:origin x="-2724" y="-15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B5B9E-AE53-4C9E-9478-81B2B2EF145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12515-D758-4A89-8665-3A67D084E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2515-D758-4A89-8665-3A67D084ED6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0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53DDC6-8D78-D19F-3CB2-B560FFC0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C44B5CCC-DF4D-4F13-8011-C71FAEBCC077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7F0D26F-BFDA-1F56-9411-2BC00CB9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5279CA-6A11-304F-A7E4-7C4B450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01FF81D6-5BB1-4885-BD59-2E84B45E5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6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81282" y="0"/>
              <a:ext cx="1722816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8" name="object 4"/>
          <p:cNvSpPr txBox="1">
            <a:spLocks/>
          </p:cNvSpPr>
          <p:nvPr/>
        </p:nvSpPr>
        <p:spPr>
          <a:xfrm>
            <a:off x="2250889" y="4206875"/>
            <a:ext cx="14337798" cy="40876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ЛАБОРАТОРИЯ</a:t>
            </a:r>
          </a:p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«РЕЧЕВОЕ РАЗВИТИЕ ДЕТЕЙ ДОШКОЛЬНОГО ВОЗРАСТА»</a:t>
            </a:r>
            <a:endParaRPr lang="ru-RU" sz="8800" spc="-5" dirty="0">
              <a:solidFill>
                <a:srgbClr val="524641"/>
              </a:solidFill>
              <a:latin typeface="Druk Cyr"/>
              <a:cs typeface="Druk Cyr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4565650" y="9388475"/>
            <a:ext cx="1871457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Куратор: </a:t>
            </a:r>
            <a:r>
              <a:rPr lang="ru-RU" sz="4400" b="1" spc="-75" dirty="0" err="1" smtClean="0">
                <a:solidFill>
                  <a:srgbClr val="524641"/>
                </a:solidFill>
                <a:latin typeface="NeueMachina-Medium"/>
                <a:cs typeface="NeueMachina-Medium"/>
              </a:rPr>
              <a:t>Фалилеева</a:t>
            </a: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Марина Валентиновна </a:t>
            </a:r>
            <a:endParaRPr sz="4400" dirty="0">
              <a:latin typeface="NeueMachina-Medium"/>
              <a:cs typeface="NeueMachina-Medium"/>
            </a:endParaRPr>
          </a:p>
        </p:txBody>
      </p:sp>
    </p:spTree>
    <p:extLst>
      <p:ext uri="{BB962C8B-B14F-4D97-AF65-F5344CB8AC3E}">
        <p14:creationId xmlns:p14="http://schemas.microsoft.com/office/powerpoint/2010/main" val="1487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04100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/>
            <a:endParaRPr lang="en-US"/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8680450" y="4130675"/>
            <a:ext cx="11957050" cy="4435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 создание центра технического творчества «РОБОКВАНТИК»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22548850" cy="11750675"/>
            <a:chOff x="0" y="0"/>
            <a:chExt cx="22548850" cy="11750675"/>
          </a:xfrm>
        </p:grpSpPr>
        <p:pic>
          <p:nvPicPr>
            <p:cNvPr id="37890" name="Picture 2" descr="https://sun9-47.userapi.com/impg/-Kmsmo4OUezZoTItP1ldFj6tMkwtkbVnFEt7AA/HcLMyOmR2tE.jpg?size=1600x900&amp;quality=95&amp;sign=304da288ec66c5573ad0b556a56549b5&amp;type=album"/>
            <p:cNvPicPr>
              <a:picLocks noChangeAspect="1" noChangeArrowheads="1"/>
            </p:cNvPicPr>
            <p:nvPr/>
          </p:nvPicPr>
          <p:blipFill>
            <a:blip r:embed="rId2" cstate="print"/>
            <a:srcRect l="6096" r="34433"/>
            <a:stretch>
              <a:fillRect/>
            </a:stretch>
          </p:blipFill>
          <p:spPr bwMode="auto">
            <a:xfrm>
              <a:off x="0" y="0"/>
              <a:ext cx="11957050" cy="11309350"/>
            </a:xfrm>
            <a:prstGeom prst="rect">
              <a:avLst/>
            </a:prstGeom>
            <a:noFill/>
          </p:spPr>
        </p:pic>
        <p:sp>
          <p:nvSpPr>
            <p:cNvPr id="7" name="Трапеция 6"/>
            <p:cNvSpPr/>
            <p:nvPr/>
          </p:nvSpPr>
          <p:spPr>
            <a:xfrm>
              <a:off x="6470650" y="0"/>
              <a:ext cx="16078200" cy="11750675"/>
            </a:xfrm>
            <a:prstGeom prst="trapezoid">
              <a:avLst>
                <a:gd name="adj" fmla="val 457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Заголовок 10"/>
          <p:cNvSpPr txBox="1">
            <a:spLocks/>
          </p:cNvSpPr>
          <p:nvPr/>
        </p:nvSpPr>
        <p:spPr>
          <a:xfrm>
            <a:off x="9899650" y="2606675"/>
            <a:ext cx="10204450" cy="4435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 комплекс универсальных методов и приемов по речевому развитию дошкольников в </a:t>
            </a:r>
            <a:r>
              <a:rPr lang="ru-RU" sz="8800" dirty="0" err="1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общеразвивающих</a:t>
            </a: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 группах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</p:spTree>
    <p:extLst>
      <p:ext uri="{BB962C8B-B14F-4D97-AF65-F5344CB8AC3E}">
        <p14:creationId xmlns:p14="http://schemas.microsoft.com/office/powerpoint/2010/main" val="422986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850" y="676911"/>
            <a:ext cx="18833600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ПРОБЛЕМНОЕ ПОЛЕ</a:t>
            </a:r>
            <a:endParaRPr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755650" y="4664075"/>
            <a:ext cx="8079068" cy="29719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Наличие детей ОВЗ обучающихся по общеобразовательным программам и по АОП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0737850" y="4130675"/>
            <a:ext cx="8612468" cy="4449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Не готовность педагогов и родителей </a:t>
            </a:r>
            <a:r>
              <a:rPr lang="ru-RU" sz="4800" spc="-75" dirty="0" err="1" smtClean="0">
                <a:solidFill>
                  <a:srgbClr val="524641"/>
                </a:solidFill>
                <a:latin typeface="NeueMachina-Medium"/>
                <a:cs typeface="NeueMachina-Medium"/>
              </a:rPr>
              <a:t>нормотипичных</a:t>
            </a: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детей к реализации инклюзивного образования</a:t>
            </a:r>
            <a:endParaRPr sz="4800" dirty="0">
              <a:latin typeface="NeueMachina-Medium"/>
              <a:cs typeface="NeueMachina-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9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8" name="object 4"/>
          <p:cNvSpPr txBox="1">
            <a:spLocks/>
          </p:cNvSpPr>
          <p:nvPr/>
        </p:nvSpPr>
        <p:spPr>
          <a:xfrm>
            <a:off x="2313642" y="4050975"/>
            <a:ext cx="14337798" cy="40876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ЛАБОРАТОРИЯ</a:t>
            </a:r>
          </a:p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«ИНКЛЮЗИВНОЕ ОБРАЗОВАНИЕ  В ДЕТСКОМ САДУ»</a:t>
            </a:r>
            <a:endParaRPr lang="ru-RU" sz="8800" spc="-5" dirty="0">
              <a:solidFill>
                <a:srgbClr val="524641"/>
              </a:solidFill>
              <a:latin typeface="Druk Cyr"/>
              <a:cs typeface="Druk Cyr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032250" y="9083675"/>
            <a:ext cx="18714570" cy="13843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Куратор: Шестакова Надежда Викторовна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Спикер: Богачева Лариса Сергеевна</a:t>
            </a:r>
            <a:endParaRPr sz="4400" dirty="0">
              <a:latin typeface="NeueMachina-Medium"/>
              <a:cs typeface="NeueMachina-Medium"/>
            </a:endParaRPr>
          </a:p>
        </p:txBody>
      </p:sp>
      <p:pic>
        <p:nvPicPr>
          <p:cNvPr id="6146" name="Picture 2" descr="https://sun9-66.userapi.com/impg/pDxBaG8UFdmGhMj8w9JsKYAxTnvtUxvZ4eoeoA/eNoPorTy3yA.jpg?size=640x1136&amp;quality=95&amp;sign=80ca6047930fff3f022e1773cbc8837a&amp;type=album"/>
          <p:cNvPicPr>
            <a:picLocks noChangeAspect="1" noChangeArrowheads="1"/>
          </p:cNvPicPr>
          <p:nvPr/>
        </p:nvPicPr>
        <p:blipFill>
          <a:blip r:embed="rId5" cstate="print"/>
          <a:srcRect t="15009" b="28654"/>
          <a:stretch>
            <a:fillRect/>
          </a:stretch>
        </p:blipFill>
        <p:spPr bwMode="auto">
          <a:xfrm>
            <a:off x="984250" y="4283075"/>
            <a:ext cx="4572000" cy="45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277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un9-1.userapi.com/impg/aYOGc8c8Hag8f8jrmRhx_KQynv6syHBuS7-s-Q/vR6pZSLORKs.jpg?size=1600x1200&amp;quality=95&amp;sign=8e171b42e8f2be7c3df83d1473b82c01&amp;type=album"/>
          <p:cNvPicPr>
            <a:picLocks noChangeAspect="1" noChangeArrowheads="1"/>
          </p:cNvPicPr>
          <p:nvPr/>
        </p:nvPicPr>
        <p:blipFill>
          <a:blip r:embed="rId2" cstate="print"/>
          <a:srcRect l="42651" t="39564" r="25379" b="19861"/>
          <a:stretch>
            <a:fillRect/>
          </a:stretch>
        </p:blipFill>
        <p:spPr bwMode="auto">
          <a:xfrm flipH="1">
            <a:off x="0" y="0"/>
            <a:ext cx="11880850" cy="11309350"/>
          </a:xfrm>
          <a:prstGeom prst="rect">
            <a:avLst/>
          </a:prstGeom>
          <a:noFill/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8680450" y="4130675"/>
            <a:ext cx="11957050" cy="4435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 создание центра технического творчества «РОБОКВАНТИК»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6470650" y="0"/>
            <a:ext cx="16078200" cy="11750675"/>
          </a:xfrm>
          <a:prstGeom prst="trapezoid">
            <a:avLst>
              <a:gd name="adj" fmla="val 45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9899650" y="2606675"/>
            <a:ext cx="10204450" cy="4435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 инклюзивный проект  образовательной среды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«Равные среди равных»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</p:spTree>
    <p:extLst>
      <p:ext uri="{BB962C8B-B14F-4D97-AF65-F5344CB8AC3E}">
        <p14:creationId xmlns:p14="http://schemas.microsoft.com/office/powerpoint/2010/main" val="422986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850" y="676911"/>
            <a:ext cx="18833600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ПРОБЛЕМНОЕ ПОЛЕ</a:t>
            </a:r>
            <a:endParaRPr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755650" y="4664075"/>
            <a:ext cx="8079068" cy="29719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Потребность в создании современной, многофункциональной, удобной РППС в ДОО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0509250" y="5273675"/>
            <a:ext cx="8612468" cy="1494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Шаблонность мышления педагогов</a:t>
            </a:r>
            <a:endParaRPr sz="4800" dirty="0">
              <a:latin typeface="NeueMachina-Medium"/>
              <a:cs typeface="NeueMachina-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9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8" name="object 4"/>
          <p:cNvSpPr txBox="1">
            <a:spLocks/>
          </p:cNvSpPr>
          <p:nvPr/>
        </p:nvSpPr>
        <p:spPr>
          <a:xfrm>
            <a:off x="2279651" y="3465936"/>
            <a:ext cx="14337798" cy="5441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ЛАБОРАТОРИЯ</a:t>
            </a:r>
          </a:p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«ОРГАНИЗАЦИЯ РАЗВИВАЮЩЕЙ ПРЕДМЕТНО-ПРОСТРАНСТВЕННОЙ СРЕДЫ ДОУ»</a:t>
            </a:r>
            <a:endParaRPr lang="ru-RU" sz="8800" spc="-5" dirty="0">
              <a:solidFill>
                <a:srgbClr val="524641"/>
              </a:solidFill>
              <a:latin typeface="Druk Cyr"/>
              <a:cs typeface="Druk Cyr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032250" y="9724445"/>
            <a:ext cx="1871457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Куратор: </a:t>
            </a:r>
            <a:r>
              <a:rPr lang="ru-RU" sz="4400" b="1" spc="-75" dirty="0" err="1" smtClean="0">
                <a:solidFill>
                  <a:srgbClr val="524641"/>
                </a:solidFill>
                <a:latin typeface="NeueMachina-Medium"/>
                <a:cs typeface="NeueMachina-Medium"/>
              </a:rPr>
              <a:t>Батова</a:t>
            </a: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Светлана Анатольевна</a:t>
            </a:r>
            <a:endParaRPr sz="4400" dirty="0">
              <a:latin typeface="NeueMachina-Medium"/>
              <a:cs typeface="NeueMachina-Medium"/>
            </a:endParaRPr>
          </a:p>
        </p:txBody>
      </p:sp>
      <p:pic>
        <p:nvPicPr>
          <p:cNvPr id="5122" name="Picture 2" descr="https://sun9-74.userapi.com/impg/qTEznmRLGDNqxOxoZQEh1bHzYfFwwbZHcLtzAg/KtqlirfYrcA.jpg?size=2560x2233&amp;quality=95&amp;sign=8859bae4552d56dfda548a7740b68518&amp;type=album"/>
          <p:cNvPicPr>
            <a:picLocks noChangeAspect="1" noChangeArrowheads="1"/>
          </p:cNvPicPr>
          <p:nvPr/>
        </p:nvPicPr>
        <p:blipFill>
          <a:blip r:embed="rId6" cstate="print"/>
          <a:srcRect l="6352" t="8108" r="19060" b="3604"/>
          <a:stretch>
            <a:fillRect/>
          </a:stretch>
        </p:blipFill>
        <p:spPr bwMode="auto">
          <a:xfrm>
            <a:off x="831850" y="4283075"/>
            <a:ext cx="4969782" cy="51312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63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A153FBA-C7A7-40F3-80D9-5BE677918F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350" y="0"/>
            <a:ext cx="12192000" cy="1130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8680450" y="4130675"/>
            <a:ext cx="11957050" cy="4435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 создание центра технического творчества «РОБОКВАНТИК»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6470650" y="0"/>
            <a:ext cx="16078200" cy="11750675"/>
          </a:xfrm>
          <a:prstGeom prst="trapezoid">
            <a:avLst>
              <a:gd name="adj" fmla="val 45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9899650" y="3749675"/>
            <a:ext cx="10204450" cy="4435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проект РППС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на группах участников лаборатории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</p:spTree>
    <p:extLst>
      <p:ext uri="{BB962C8B-B14F-4D97-AF65-F5344CB8AC3E}">
        <p14:creationId xmlns:p14="http://schemas.microsoft.com/office/powerpoint/2010/main" val="422986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850" y="676911"/>
            <a:ext cx="18833600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ПРОБЛЕМНОЕ ПОЛЕ</a:t>
            </a:r>
            <a:endParaRPr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4565650" y="6569075"/>
            <a:ext cx="10896600" cy="29719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Невысокий уровень сотрудничества и взаимопонимания между педагогами и родителями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0450" y="3978275"/>
            <a:ext cx="1005205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Проблема вовлечения родителей в единое пространство детского развития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66250" y="3368675"/>
            <a:ext cx="100520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Внедрение современных методов и партнерских форм взаимодействия ДОО с семьей</a:t>
            </a:r>
          </a:p>
        </p:txBody>
      </p:sp>
    </p:spTree>
    <p:extLst>
      <p:ext uri="{BB962C8B-B14F-4D97-AF65-F5344CB8AC3E}">
        <p14:creationId xmlns:p14="http://schemas.microsoft.com/office/powerpoint/2010/main" val="1499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958" y="0"/>
            <a:ext cx="19507570" cy="113085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8" name="object 4"/>
          <p:cNvSpPr txBox="1">
            <a:spLocks/>
          </p:cNvSpPr>
          <p:nvPr/>
        </p:nvSpPr>
        <p:spPr>
          <a:xfrm>
            <a:off x="2279651" y="4050975"/>
            <a:ext cx="14337798" cy="40876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ЛАБОРАТОРИЯ</a:t>
            </a:r>
          </a:p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«ВЗАИМОДЕЙСТВИЕ С СЕМЬЯМИ ВОСПИТАННИКОВ ДОУ»</a:t>
            </a:r>
            <a:endParaRPr lang="ru-RU" sz="8800" spc="-5" dirty="0">
              <a:solidFill>
                <a:srgbClr val="524641"/>
              </a:solidFill>
              <a:latin typeface="Druk Cyr"/>
              <a:cs typeface="Druk Cyr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337050" y="9481782"/>
            <a:ext cx="1871457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Куратор: </a:t>
            </a:r>
            <a:r>
              <a:rPr lang="ru-RU" sz="4400" b="1" spc="-75" dirty="0" err="1" smtClean="0">
                <a:solidFill>
                  <a:srgbClr val="524641"/>
                </a:solidFill>
                <a:latin typeface="NeueMachina-Medium"/>
                <a:cs typeface="NeueMachina-Medium"/>
              </a:rPr>
              <a:t>Гунина</a:t>
            </a: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Галина Анатольевна</a:t>
            </a:r>
            <a:endParaRPr sz="4400" dirty="0">
              <a:latin typeface="NeueMachina-Medium"/>
              <a:cs typeface="NeueMachina-Medium"/>
            </a:endParaRPr>
          </a:p>
        </p:txBody>
      </p:sp>
      <p:pic>
        <p:nvPicPr>
          <p:cNvPr id="3074" name="Picture 2" descr="https://sun9-25.userapi.com/impg/yEsnX2DgG4EE_GtTdFNcYke-f5rCFwHOuw6StQ/M89avcqZ2DQ.jpg?size=1371x2160&amp;quality=95&amp;sign=1811d63bea2ec7beabfb6ce0351057d7&amp;type=album"/>
          <p:cNvPicPr>
            <a:picLocks noChangeAspect="1" noChangeArrowheads="1"/>
          </p:cNvPicPr>
          <p:nvPr/>
        </p:nvPicPr>
        <p:blipFill>
          <a:blip r:embed="rId5" cstate="print"/>
          <a:srcRect t="6474" r="-423" b="25801"/>
          <a:stretch>
            <a:fillRect/>
          </a:stretch>
        </p:blipFill>
        <p:spPr bwMode="auto">
          <a:xfrm>
            <a:off x="1136650" y="4130675"/>
            <a:ext cx="4800600" cy="51006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53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71250" y="676911"/>
            <a:ext cx="8013199" cy="1624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ПРОЕКТ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908050" y="4157190"/>
            <a:ext cx="18714570" cy="22333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«Академия профессионального мастерства» как ресурс для развития личностного педагогического потенциала и управления качеством образования в ДОУ»</a:t>
            </a:r>
            <a:endParaRPr sz="4800" dirty="0">
              <a:latin typeface="NeueMachina-Medium"/>
              <a:cs typeface="NeueMachina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908050" y="7559675"/>
            <a:ext cx="18714570" cy="15202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2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Автор: </a:t>
            </a:r>
            <a:r>
              <a:rPr lang="ru-RU" sz="32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Богачева Л.С. заведующий МАДОУ №77 «Зоренька»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2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Сроки реализации: </a:t>
            </a:r>
            <a:r>
              <a:rPr lang="ru-RU" sz="32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2023 г.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3200" dirty="0">
              <a:latin typeface="NeueMachina-Medium"/>
              <a:cs typeface="NeueMachina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un9-73.userapi.com/impg/IICFuIRi4Gxz4renIHtlwgnIJWWIxxxf-Vb3OQ/GmVpkUW9xyE.jpg?size=2560x1707&amp;quality=95&amp;sign=2f34b74e2f056e5255818ee9a1159466&amp;type=album"/>
          <p:cNvPicPr>
            <a:picLocks noChangeAspect="1" noChangeArrowheads="1"/>
          </p:cNvPicPr>
          <p:nvPr/>
        </p:nvPicPr>
        <p:blipFill>
          <a:blip r:embed="rId2" cstate="print"/>
          <a:srcRect l="16277" t="26323" r="32500" b="4120"/>
          <a:stretch>
            <a:fillRect/>
          </a:stretch>
        </p:blipFill>
        <p:spPr bwMode="auto">
          <a:xfrm>
            <a:off x="0" y="0"/>
            <a:ext cx="12490450" cy="11309350"/>
          </a:xfrm>
          <a:prstGeom prst="rect">
            <a:avLst/>
          </a:prstGeom>
          <a:noFill/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8680450" y="4130675"/>
            <a:ext cx="11957050" cy="4435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 создание центра технического творчества «РОБОКВАНТИК»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6470650" y="0"/>
            <a:ext cx="16078200" cy="11750675"/>
          </a:xfrm>
          <a:prstGeom prst="trapezoid">
            <a:avLst>
              <a:gd name="adj" fmla="val 45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9899650" y="3825875"/>
            <a:ext cx="10204450" cy="4435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семейные проекты запущенные на группах участников лаборатории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</p:spTree>
    <p:extLst>
      <p:ext uri="{BB962C8B-B14F-4D97-AF65-F5344CB8AC3E}">
        <p14:creationId xmlns:p14="http://schemas.microsoft.com/office/powerpoint/2010/main" val="4229862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850" y="676911"/>
            <a:ext cx="18833600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ПРОБЛЕМНОЕ ПОЛЕ</a:t>
            </a:r>
            <a:endParaRPr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8756650" y="4664075"/>
            <a:ext cx="10896600" cy="22333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Накопившийся материал имеющий социальное значение, историческую ценность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4250" y="5045075"/>
            <a:ext cx="100520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Устаревшее музейное пространство в ДОО</a:t>
            </a:r>
          </a:p>
        </p:txBody>
      </p:sp>
    </p:spTree>
    <p:extLst>
      <p:ext uri="{BB962C8B-B14F-4D97-AF65-F5344CB8AC3E}">
        <p14:creationId xmlns:p14="http://schemas.microsoft.com/office/powerpoint/2010/main" val="1499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126" y="794"/>
            <a:ext cx="19507570" cy="113085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8" name="object 4"/>
          <p:cNvSpPr txBox="1">
            <a:spLocks/>
          </p:cNvSpPr>
          <p:nvPr/>
        </p:nvSpPr>
        <p:spPr>
          <a:xfrm>
            <a:off x="2280398" y="3459399"/>
            <a:ext cx="14337798" cy="5441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ЛАБОРАТОРИЯ</a:t>
            </a:r>
          </a:p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«ТЕХНОЛОГИЯ СОЗДАНИЯ МУЗЕЙНОГО ПРОСТРАНСТВА НА ТЕРРИТОРИИ ДОУ»</a:t>
            </a:r>
            <a:endParaRPr lang="ru-RU" sz="8800" spc="-5" dirty="0">
              <a:solidFill>
                <a:srgbClr val="524641"/>
              </a:solidFill>
              <a:latin typeface="Druk Cyr"/>
              <a:cs typeface="Druk Cyr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956050" y="9159875"/>
            <a:ext cx="18714570" cy="207428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Куратор: Щеголева Мария Евгеньевна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Партнеры: Северодвинский городской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                   краеведческий музей</a:t>
            </a:r>
            <a:endParaRPr sz="4400" dirty="0">
              <a:latin typeface="NeueMachina-Medium"/>
              <a:cs typeface="NeueMachina-Medium"/>
            </a:endParaRPr>
          </a:p>
        </p:txBody>
      </p:sp>
      <p:pic>
        <p:nvPicPr>
          <p:cNvPr id="2050" name="Picture 2" descr="https://sun9-1.userapi.com/impg/m8ztk_Qydhw9O3r9FFungiA_MGDHVWc2tq3bAw/jshwgmCpVRI.jpg?size=2021x2160&amp;quality=95&amp;sign=4aba2159af3dfa9e942821482184c871&amp;type=album"/>
          <p:cNvPicPr>
            <a:picLocks noChangeAspect="1" noChangeArrowheads="1"/>
          </p:cNvPicPr>
          <p:nvPr/>
        </p:nvPicPr>
        <p:blipFill>
          <a:blip r:embed="rId5" cstate="print"/>
          <a:srcRect l="5509" r="11760" b="23333"/>
          <a:stretch>
            <a:fillRect/>
          </a:stretch>
        </p:blipFill>
        <p:spPr bwMode="auto">
          <a:xfrm>
            <a:off x="1212850" y="3902075"/>
            <a:ext cx="4953000" cy="49056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40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un9-43.userapi.com/impg/SgUjtEOJJX1Q09umy7xGYmunQdfJLY20JRYT_g/PpuXNNOc2wE.jpg?size=2560x1920&amp;quality=95&amp;sign=569e88cdc40212856390e9abd096373b&amp;type=album"/>
          <p:cNvPicPr>
            <a:picLocks noChangeAspect="1" noChangeArrowheads="1"/>
          </p:cNvPicPr>
          <p:nvPr/>
        </p:nvPicPr>
        <p:blipFill>
          <a:blip r:embed="rId2" cstate="print"/>
          <a:srcRect t="9063"/>
          <a:stretch>
            <a:fillRect/>
          </a:stretch>
        </p:blipFill>
        <p:spPr bwMode="auto">
          <a:xfrm>
            <a:off x="0" y="-1"/>
            <a:ext cx="16581968" cy="11309351"/>
          </a:xfrm>
          <a:prstGeom prst="rect">
            <a:avLst/>
          </a:prstGeom>
          <a:noFill/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8680450" y="4130675"/>
            <a:ext cx="11957050" cy="4435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 создание центра технического творчества «РОБОКВАНТИК»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6546850" y="0"/>
            <a:ext cx="16078200" cy="11750675"/>
          </a:xfrm>
          <a:prstGeom prst="trapezoid">
            <a:avLst>
              <a:gd name="adj" fmla="val 45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9899650" y="3063875"/>
            <a:ext cx="10204450" cy="7483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Музейная экспозиция к 85-летию города Северодвинска о российско-индийском сотрудничестве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</p:spTree>
    <p:extLst>
      <p:ext uri="{BB962C8B-B14F-4D97-AF65-F5344CB8AC3E}">
        <p14:creationId xmlns:p14="http://schemas.microsoft.com/office/powerpoint/2010/main" val="422986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46850" y="676911"/>
            <a:ext cx="12737599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РЕЗУЛЬТАТЫ ПРОЕКТА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724492" y="4283075"/>
            <a:ext cx="18714570" cy="483401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27050" indent="-514350" algn="just">
              <a:spcAft>
                <a:spcPts val="600"/>
              </a:spcAft>
              <a:buAutoNum type="arabicPeriod"/>
            </a:pPr>
            <a:r>
              <a:rPr lang="ru-RU" sz="32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Проведение комплексного </a:t>
            </a:r>
            <a:r>
              <a:rPr lang="ru-RU" sz="3200" spc="-75" dirty="0" err="1" smtClean="0">
                <a:solidFill>
                  <a:srgbClr val="524641"/>
                </a:solidFill>
                <a:latin typeface="NeueMachina-Medium"/>
                <a:cs typeface="NeueMachina-Medium"/>
              </a:rPr>
              <a:t>самообследования</a:t>
            </a:r>
            <a:r>
              <a:rPr lang="ru-RU" sz="32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организации.</a:t>
            </a:r>
          </a:p>
          <a:p>
            <a:pPr marL="527050" indent="-514350" algn="just">
              <a:spcAft>
                <a:spcPts val="600"/>
              </a:spcAft>
              <a:buAutoNum type="arabicPeriod"/>
            </a:pPr>
            <a:r>
              <a:rPr lang="ru-RU" sz="32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Повышение квалификации большого количества сотрудников.</a:t>
            </a:r>
          </a:p>
          <a:p>
            <a:pPr marL="527050" indent="-514350" algn="just">
              <a:spcAft>
                <a:spcPts val="600"/>
              </a:spcAft>
              <a:buAutoNum type="arabicPeriod"/>
            </a:pPr>
            <a:r>
              <a:rPr lang="ru-RU" sz="32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Реализация программы личностного потенциала педагога: через наставников, кураторов лаборатории и их участников.</a:t>
            </a:r>
          </a:p>
          <a:p>
            <a:pPr marL="527050" indent="-514350" algn="just">
              <a:spcAft>
                <a:spcPts val="600"/>
              </a:spcAft>
              <a:buAutoNum type="arabicPeriod"/>
            </a:pPr>
            <a:r>
              <a:rPr lang="ru-RU" sz="32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Формирование профессиональных компетенций у педагогов, имеющих затруднения в отдельных видах педагогических технологий.</a:t>
            </a:r>
          </a:p>
          <a:p>
            <a:pPr marL="527050" indent="-514350" algn="just">
              <a:spcAft>
                <a:spcPts val="600"/>
              </a:spcAft>
              <a:buAutoNum type="arabicPeriod"/>
            </a:pPr>
            <a:r>
              <a:rPr lang="ru-RU" sz="32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Создание готовых решений и дизайн проектов по итогам работы лабораторий.</a:t>
            </a:r>
          </a:p>
          <a:p>
            <a:pPr marL="527050" indent="-514350" algn="just">
              <a:spcAft>
                <a:spcPts val="600"/>
              </a:spcAft>
              <a:buAutoNum type="arabicPeriod"/>
            </a:pPr>
            <a:r>
              <a:rPr lang="ru-RU" sz="3200" spc="-75" dirty="0">
                <a:solidFill>
                  <a:srgbClr val="524641"/>
                </a:solidFill>
                <a:latin typeface="NeueMachina-Medium"/>
                <a:cs typeface="NeueMachina-Medium"/>
              </a:rPr>
              <a:t>Решение проблем, снижающих качество реализации образовательных программ МАДОУ №77 «Зоренька».</a:t>
            </a:r>
            <a:endParaRPr sz="3200" spc="-75" dirty="0">
              <a:solidFill>
                <a:srgbClr val="524641"/>
              </a:solidFill>
              <a:latin typeface="NeueMachina-Medium"/>
              <a:cs typeface="NeueMachina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71250" y="676911"/>
            <a:ext cx="8013199" cy="1624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ЦЕЛЬ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908050" y="5273842"/>
            <a:ext cx="18714570" cy="22333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Управление качеством образования в ДОУ через решение наиболее уязвимых в образовательной системе учреждения проблем</a:t>
            </a:r>
            <a:endParaRPr sz="4800" dirty="0">
              <a:latin typeface="NeueMachina-Medium"/>
              <a:cs typeface="NeueMachina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71250" y="676911"/>
            <a:ext cx="8013199" cy="1624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ЗАДАЧИ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724492" y="4283075"/>
            <a:ext cx="18714570" cy="45570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40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Выявление «проблемных полей</a:t>
            </a:r>
            <a:r>
              <a:rPr lang="ru-RU" sz="4000" spc="-75" dirty="0">
                <a:solidFill>
                  <a:srgbClr val="524641"/>
                </a:solidFill>
                <a:latin typeface="NeueMachina-Medium"/>
                <a:cs typeface="NeueMachina-Medium"/>
              </a:rPr>
              <a:t>»</a:t>
            </a:r>
            <a:r>
              <a:rPr lang="ru-RU" sz="40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в ходе реализации образовательных программ в детском саду;</a:t>
            </a:r>
          </a:p>
          <a:p>
            <a:pPr marL="698500" indent="-6858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40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Повышение квалификации сотрудников МАДОУ №77 «Зоренька»;</a:t>
            </a:r>
          </a:p>
          <a:p>
            <a:pPr marL="698500" indent="-6858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40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Организация работы педагогических лабораторий, как способа </a:t>
            </a:r>
            <a:r>
              <a:rPr lang="ru-RU" sz="4000" u="sng" spc="-75" dirty="0" err="1" smtClean="0">
                <a:solidFill>
                  <a:srgbClr val="524641"/>
                </a:solidFill>
                <a:latin typeface="NeueMachina-Medium"/>
                <a:cs typeface="NeueMachina-Medium"/>
              </a:rPr>
              <a:t>саморегуляции</a:t>
            </a:r>
            <a:r>
              <a:rPr lang="ru-RU" sz="4000" u="sng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</a:t>
            </a:r>
            <a:r>
              <a:rPr lang="ru-RU" sz="40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образовательной системы учреждения;</a:t>
            </a:r>
          </a:p>
          <a:p>
            <a:pPr marL="698500" indent="-6858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40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Максимальный охват педагогического состава, </a:t>
            </a:r>
            <a:r>
              <a:rPr lang="ru-RU" sz="4000" u="sng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мотивированного</a:t>
            </a:r>
            <a:r>
              <a:rPr lang="ru-RU" sz="40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на решение «проблемных полей».</a:t>
            </a:r>
            <a:endParaRPr sz="4000" dirty="0">
              <a:latin typeface="NeueMachina-Medium"/>
              <a:cs typeface="NeueMachina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850" y="676911"/>
            <a:ext cx="18833600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ТЕХНОЛОГИИ РЕАЛИЗАЦИИ ПРОЕКТА</a:t>
            </a:r>
            <a:endParaRPr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906182" y="4054475"/>
            <a:ext cx="18714570" cy="523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  <a:buFont typeface="Wingdings" panose="05000000000000000000" pitchFamily="2" charset="2"/>
              <a:buChar char="Ø"/>
            </a:pPr>
            <a:r>
              <a:rPr lang="ru-RU" sz="4800" spc="-75" dirty="0" err="1" smtClean="0">
                <a:solidFill>
                  <a:srgbClr val="524641"/>
                </a:solidFill>
                <a:latin typeface="NeueMachina-Medium"/>
                <a:cs typeface="NeueMachina-Medium"/>
              </a:rPr>
              <a:t>Самообследование</a:t>
            </a: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образовательной организации;</a:t>
            </a:r>
          </a:p>
          <a:p>
            <a:pPr marL="698500" indent="-685800" algn="ctr">
              <a:lnSpc>
                <a:spcPct val="100000"/>
              </a:lnSpc>
              <a:spcBef>
                <a:spcPts val="135"/>
              </a:spcBef>
              <a:buFont typeface="Wingdings" panose="05000000000000000000" pitchFamily="2" charset="2"/>
              <a:buChar char="Ø"/>
            </a:pPr>
            <a:endParaRPr lang="ru-RU" sz="4800" spc="-75" dirty="0" smtClean="0">
              <a:solidFill>
                <a:srgbClr val="524641"/>
              </a:solidFill>
              <a:latin typeface="NeueMachina-Medium"/>
              <a:cs typeface="NeueMachina-Medium"/>
            </a:endParaRPr>
          </a:p>
          <a:p>
            <a:pPr marL="698500" indent="-685800" algn="ctr">
              <a:lnSpc>
                <a:spcPct val="100000"/>
              </a:lnSpc>
              <a:spcBef>
                <a:spcPts val="135"/>
              </a:spcBef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NeueMachina-Medium"/>
                <a:cs typeface="NeueMachina-Medium"/>
              </a:rPr>
              <a:t>Мотивированное повышение квалификации педагогических работников на базе Академии «Ресурсы образования»;</a:t>
            </a:r>
          </a:p>
          <a:p>
            <a:pPr marL="698500" indent="-685800" algn="ctr">
              <a:lnSpc>
                <a:spcPct val="100000"/>
              </a:lnSpc>
              <a:spcBef>
                <a:spcPts val="135"/>
              </a:spcBef>
              <a:buFont typeface="Wingdings" panose="05000000000000000000" pitchFamily="2" charset="2"/>
              <a:buChar char="Ø"/>
            </a:pPr>
            <a:endParaRPr lang="ru-RU" sz="4800" dirty="0" smtClean="0">
              <a:latin typeface="NeueMachina-Medium"/>
              <a:cs typeface="NeueMachina-Medium"/>
            </a:endParaRPr>
          </a:p>
          <a:p>
            <a:pPr marL="698500" indent="-685800" algn="ctr">
              <a:lnSpc>
                <a:spcPct val="100000"/>
              </a:lnSpc>
              <a:spcBef>
                <a:spcPts val="135"/>
              </a:spcBef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NeueMachina-Medium"/>
                <a:cs typeface="NeueMachina-Medium"/>
              </a:rPr>
              <a:t>Формирование наставников и участников лаборатории. </a:t>
            </a:r>
            <a:endParaRPr sz="4800" dirty="0">
              <a:latin typeface="NeueMachina-Medium"/>
              <a:cs typeface="NeueMachina-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9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850" y="676911"/>
            <a:ext cx="18833600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ПРОБЛЕМНОЕ ПОЛЕ</a:t>
            </a:r>
            <a:endParaRPr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755650" y="4587875"/>
            <a:ext cx="8079068" cy="29719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Запрос на развитие  технических компетенций у обучающихся</a:t>
            </a:r>
            <a:r>
              <a:rPr lang="ru-RU" sz="4800" dirty="0" smtClean="0">
                <a:latin typeface="NeueMachina-Medium"/>
                <a:cs typeface="NeueMachina-Medium"/>
              </a:rPr>
              <a:t>. 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1576050" y="4968875"/>
            <a:ext cx="8079068" cy="22333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Не достаточная компетентность педагогов</a:t>
            </a:r>
            <a:endParaRPr sz="4800" dirty="0">
              <a:latin typeface="NeueMachina-Medium"/>
              <a:cs typeface="NeueMachina-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9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8" name="object 4"/>
          <p:cNvSpPr txBox="1">
            <a:spLocks/>
          </p:cNvSpPr>
          <p:nvPr/>
        </p:nvSpPr>
        <p:spPr>
          <a:xfrm>
            <a:off x="2279651" y="2987675"/>
            <a:ext cx="14337798" cy="67960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ЛАБОРАТОРИЯ</a:t>
            </a:r>
          </a:p>
          <a:p>
            <a:pPr marL="4034790" algn="r">
              <a:spcBef>
                <a:spcPts val="95"/>
              </a:spcBef>
            </a:pPr>
            <a:r>
              <a:rPr lang="ru-RU" sz="8800" spc="-5" dirty="0" smtClean="0">
                <a:solidFill>
                  <a:srgbClr val="524641"/>
                </a:solidFill>
                <a:latin typeface="Druk Cyr"/>
                <a:cs typeface="Druk Cyr"/>
              </a:rPr>
              <a:t>«РАЗВИТИЕ ПРОГРАММ ДОПОЛНИТЕЛЬНОГО ОБРАЗОВАНИЯ ТЕХНИЧЕСКОЙ НАПРАВЛЕННОСТИ (РОБОТОТЕХНИКА)»</a:t>
            </a:r>
            <a:endParaRPr lang="ru-RU" sz="8800" spc="-5" dirty="0">
              <a:solidFill>
                <a:srgbClr val="524641"/>
              </a:solidFill>
              <a:latin typeface="Druk Cyr"/>
              <a:cs typeface="Druk Cyr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651250" y="10007149"/>
            <a:ext cx="1296619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Куратор: </a:t>
            </a:r>
            <a:r>
              <a:rPr lang="ru-RU" sz="4400" b="1" spc="-75" dirty="0" err="1" smtClean="0">
                <a:solidFill>
                  <a:srgbClr val="524641"/>
                </a:solidFill>
                <a:latin typeface="NeueMachina-Medium"/>
                <a:cs typeface="NeueMachina-Medium"/>
              </a:rPr>
              <a:t>Дымникова</a:t>
            </a:r>
            <a:r>
              <a:rPr lang="ru-RU" sz="4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Кристина Сергеевна</a:t>
            </a:r>
            <a:endParaRPr sz="4400" dirty="0">
              <a:latin typeface="NeueMachina-Medium"/>
              <a:cs typeface="NeueMachina-Medium"/>
            </a:endParaRPr>
          </a:p>
        </p:txBody>
      </p:sp>
      <p:pic>
        <p:nvPicPr>
          <p:cNvPr id="20484" name="Picture 4" descr="https://sun9-31.userapi.com/impg/OL2mKbfxFQcIUaBos_sYOYquf5CoqaGcjBeIWg/wc0xBdE0sok.jpg?size=1918x2160&amp;quality=95&amp;sign=02e58deeff8ab42adbba1be063ebfa69&amp;type=album"/>
          <p:cNvPicPr>
            <a:picLocks noChangeAspect="1" noChangeArrowheads="1"/>
          </p:cNvPicPr>
          <p:nvPr/>
        </p:nvPicPr>
        <p:blipFill>
          <a:blip r:embed="rId5" cstate="print"/>
          <a:srcRect b="15442"/>
          <a:stretch>
            <a:fillRect/>
          </a:stretch>
        </p:blipFill>
        <p:spPr bwMode="auto">
          <a:xfrm>
            <a:off x="679450" y="4587875"/>
            <a:ext cx="4881161" cy="4648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013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04100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4BEA44F7-7709-CECD-4381-23ABD0EEC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r="3227" b="-1"/>
          <a:stretch/>
        </p:blipFill>
        <p:spPr bwMode="auto">
          <a:xfrm>
            <a:off x="34" y="16"/>
            <a:ext cx="12372284" cy="11309334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8680450" y="3673475"/>
            <a:ext cx="11957050" cy="4435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Продукт: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solidFill>
                  <a:srgbClr val="524641"/>
                </a:solidFill>
                <a:latin typeface="Druk Cyr"/>
                <a:ea typeface="+mj-ea"/>
                <a:cs typeface="Druk Cyr"/>
              </a:rPr>
              <a:t> создание центра технического творчества «РОБОКВАНТИК»</a:t>
            </a:r>
            <a:endParaRPr lang="ru-RU" sz="8800" dirty="0">
              <a:solidFill>
                <a:srgbClr val="524641"/>
              </a:solidFill>
              <a:latin typeface="Druk Cyr"/>
              <a:ea typeface="+mj-ea"/>
              <a:cs typeface="Druk Cyr"/>
            </a:endParaRPr>
          </a:p>
        </p:txBody>
      </p:sp>
    </p:spTree>
    <p:extLst>
      <p:ext uri="{BB962C8B-B14F-4D97-AF65-F5344CB8AC3E}">
        <p14:creationId xmlns:p14="http://schemas.microsoft.com/office/powerpoint/2010/main" val="422986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850" y="676911"/>
            <a:ext cx="18833600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ПРОБЛЕМНОЕ ПОЛЕ</a:t>
            </a:r>
            <a:endParaRPr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755650" y="4664075"/>
            <a:ext cx="8079068" cy="298479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Рост количества детей с речевыми трудностями</a:t>
            </a:r>
          </a:p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в </a:t>
            </a:r>
            <a:r>
              <a:rPr lang="ru-RU" sz="4800" spc="-75" dirty="0" err="1" smtClean="0">
                <a:solidFill>
                  <a:srgbClr val="524641"/>
                </a:solidFill>
                <a:latin typeface="NeueMachina-Medium"/>
                <a:cs typeface="NeueMachina-Medium"/>
              </a:rPr>
              <a:t>общеразвивающих</a:t>
            </a: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 группах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0814050" y="5197475"/>
            <a:ext cx="8612468" cy="1494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8500" indent="-685800" algn="ctr">
              <a:lnSpc>
                <a:spcPct val="100000"/>
              </a:lnSpc>
              <a:spcBef>
                <a:spcPts val="135"/>
              </a:spcBef>
            </a:pPr>
            <a:r>
              <a:rPr lang="ru-RU" sz="4800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Опыт педагогов групп для детей с ТНР</a:t>
            </a:r>
            <a:endParaRPr sz="4800" dirty="0">
              <a:latin typeface="NeueMachina-Medium"/>
              <a:cs typeface="NeueMachina-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9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519</Words>
  <Application>Microsoft Office PowerPoint</Application>
  <PresentationFormat>Произвольный</PresentationFormat>
  <Paragraphs>90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Druk Cyr</vt:lpstr>
      <vt:lpstr>Calibri</vt:lpstr>
      <vt:lpstr>NeueMachina-Medium</vt:lpstr>
      <vt:lpstr>Wingdings</vt:lpstr>
      <vt:lpstr>Office Theme</vt:lpstr>
      <vt:lpstr>Презентация PowerPoint</vt:lpstr>
      <vt:lpstr>ПРОЕКТ</vt:lpstr>
      <vt:lpstr>ЦЕЛЬ</vt:lpstr>
      <vt:lpstr>ЗАДАЧИ</vt:lpstr>
      <vt:lpstr>ТЕХНОЛОГИИ РЕАЛИЗАЦИИ ПРОЕКТА</vt:lpstr>
      <vt:lpstr>ПРОБЛЕМНОЕ ПОЛЕ</vt:lpstr>
      <vt:lpstr>Презентация PowerPoint</vt:lpstr>
      <vt:lpstr>Презентация PowerPoint</vt:lpstr>
      <vt:lpstr>ПРОБЛЕМНОЕ ПОЛЕ</vt:lpstr>
      <vt:lpstr>Презентация PowerPoint</vt:lpstr>
      <vt:lpstr>Презентация PowerPoint</vt:lpstr>
      <vt:lpstr>ПРОБЛЕМНОЕ ПОЛЕ</vt:lpstr>
      <vt:lpstr>Презентация PowerPoint</vt:lpstr>
      <vt:lpstr>Презентация PowerPoint</vt:lpstr>
      <vt:lpstr>ПРОБЛЕМНОЕ ПОЛЕ</vt:lpstr>
      <vt:lpstr>Презентация PowerPoint</vt:lpstr>
      <vt:lpstr>Презентация PowerPoint</vt:lpstr>
      <vt:lpstr>ПРОБЛЕМНОЕ ПОЛЕ</vt:lpstr>
      <vt:lpstr>Презентация PowerPoint</vt:lpstr>
      <vt:lpstr>Презентация PowerPoint</vt:lpstr>
      <vt:lpstr>ПРОБЛЕМНОЕ ПОЛЕ</vt:lpstr>
      <vt:lpstr>Презентация PowerPoint</vt:lpstr>
      <vt:lpstr>Презентация PowerPoint</vt:lpstr>
      <vt:lpstr>РЕЗУЛЬТАТЫ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Лариса</cp:lastModifiedBy>
  <cp:revision>32</cp:revision>
  <dcterms:created xsi:type="dcterms:W3CDTF">2023-01-13T17:17:54Z</dcterms:created>
  <dcterms:modified xsi:type="dcterms:W3CDTF">2023-04-11T13:08:53Z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